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0" r:id="rId4"/>
    <p:sldId id="265" r:id="rId5"/>
    <p:sldId id="261" r:id="rId6"/>
    <p:sldId id="262" r:id="rId7"/>
    <p:sldId id="263" r:id="rId8"/>
    <p:sldId id="258" r:id="rId9"/>
    <p:sldId id="259" r:id="rId10"/>
    <p:sldId id="264"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4719"/>
  </p:normalViewPr>
  <p:slideViewPr>
    <p:cSldViewPr snapToGrid="0">
      <p:cViewPr varScale="1">
        <p:scale>
          <a:sx n="152" d="100"/>
          <a:sy n="152" d="100"/>
        </p:scale>
        <p:origin x="2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3693627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240222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554924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196375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412928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DF4FBD4-06E5-F040-8230-8CD81DA8F925}"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3553337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DF4FBD4-06E5-F040-8230-8CD81DA8F925}"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144894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DF4FBD4-06E5-F040-8230-8CD81DA8F925}" type="datetimeFigureOut">
              <a:rPr lang="en-US" smtClean="0"/>
              <a:t>4/24/24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26743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F4FBD4-06E5-F040-8230-8CD81DA8F925}" type="datetimeFigureOut">
              <a:rPr lang="en-US" smtClean="0"/>
              <a:t>4/24/24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425100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DF4FBD4-06E5-F040-8230-8CD81DA8F925}"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4100509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DF4FBD4-06E5-F040-8230-8CD81DA8F925}"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596917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DF4FBD4-06E5-F040-8230-8CD81DA8F925}" type="datetimeFigureOut">
              <a:rPr lang="en-US" smtClean="0"/>
              <a:t>4/24/24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806ECB-1AE7-F34E-8320-128DD9351EDB}" type="slidenum">
              <a:rPr lang="en-US" smtClean="0"/>
              <a:t>‹#›</a:t>
            </a:fld>
            <a:endParaRPr lang="en-US"/>
          </a:p>
        </p:txBody>
      </p:sp>
    </p:spTree>
    <p:extLst>
      <p:ext uri="{BB962C8B-B14F-4D97-AF65-F5344CB8AC3E}">
        <p14:creationId xmlns:p14="http://schemas.microsoft.com/office/powerpoint/2010/main" val="3489253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BBCD-F718-0616-0072-A986C1017980}"/>
              </a:ext>
            </a:extLst>
          </p:cNvPr>
          <p:cNvSpPr>
            <a:spLocks noGrp="1"/>
          </p:cNvSpPr>
          <p:nvPr>
            <p:ph type="ctrTitle"/>
          </p:nvPr>
        </p:nvSpPr>
        <p:spPr/>
        <p:txBody>
          <a:bodyPr/>
          <a:lstStyle/>
          <a:p>
            <a:r>
              <a:rPr lang="en-US" dirty="0">
                <a:latin typeface="Calibri" panose="020F0502020204030204" pitchFamily="34" charset="0"/>
                <a:cs typeface="Calibri" panose="020F0502020204030204" pitchFamily="34" charset="0"/>
              </a:rPr>
              <a:t>GPS Tracker</a:t>
            </a:r>
          </a:p>
        </p:txBody>
      </p:sp>
      <p:sp>
        <p:nvSpPr>
          <p:cNvPr id="3" name="Subtitle 2">
            <a:extLst>
              <a:ext uri="{FF2B5EF4-FFF2-40B4-BE49-F238E27FC236}">
                <a16:creationId xmlns:a16="http://schemas.microsoft.com/office/drawing/2014/main" id="{E71776C7-95B2-C652-72DA-06EE136A7285}"/>
              </a:ext>
            </a:extLst>
          </p:cNvPr>
          <p:cNvSpPr>
            <a:spLocks noGrp="1"/>
          </p:cNvSpPr>
          <p:nvPr>
            <p:ph type="subTitle" idx="1"/>
          </p:nvPr>
        </p:nvSpPr>
        <p:spPr/>
        <p:txBody>
          <a:bodyPr/>
          <a:lstStyle/>
          <a:p>
            <a:r>
              <a:rPr lang="en-US" dirty="0">
                <a:latin typeface="Calibri" panose="020F0502020204030204" pitchFamily="34" charset="0"/>
                <a:cs typeface="Calibri" panose="020F0502020204030204" pitchFamily="34" charset="0"/>
              </a:rPr>
              <a:t>Project in a course BPC-IOT</a:t>
            </a:r>
          </a:p>
          <a:p>
            <a:r>
              <a:rPr lang="en-US" dirty="0">
                <a:latin typeface="Calibri" panose="020F0502020204030204" pitchFamily="34" charset="0"/>
                <a:cs typeface="Calibri" panose="020F0502020204030204" pitchFamily="34" charset="0"/>
              </a:rPr>
              <a:t>Semenov Dmitrii, </a:t>
            </a:r>
            <a:r>
              <a:rPr lang="en-US" dirty="0" err="1">
                <a:latin typeface="Calibri" panose="020F0502020204030204" pitchFamily="34" charset="0"/>
                <a:cs typeface="Calibri" panose="020F0502020204030204" pitchFamily="34" charset="0"/>
              </a:rPr>
              <a:t>Radislav</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Tomčala</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865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Current consumption</a:t>
            </a:r>
          </a:p>
        </p:txBody>
      </p:sp>
    </p:spTree>
    <p:extLst>
      <p:ext uri="{BB962C8B-B14F-4D97-AF65-F5344CB8AC3E}">
        <p14:creationId xmlns:p14="http://schemas.microsoft.com/office/powerpoint/2010/main" val="706807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07F0-0E56-B6AA-4EEB-C8E7B268A327}"/>
              </a:ext>
            </a:extLst>
          </p:cNvPr>
          <p:cNvSpPr>
            <a:spLocks noGrp="1"/>
          </p:cNvSpPr>
          <p:nvPr>
            <p:ph type="title"/>
          </p:nvPr>
        </p:nvSpPr>
        <p:spPr>
          <a:xfrm>
            <a:off x="628650" y="0"/>
            <a:ext cx="7886700" cy="1325563"/>
          </a:xfrm>
        </p:spPr>
        <p:txBody>
          <a:bodyPr/>
          <a:lstStyle/>
          <a:p>
            <a:r>
              <a:rPr lang="en-US" dirty="0">
                <a:latin typeface="Calibri" panose="020F0502020204030204" pitchFamily="34" charset="0"/>
                <a:cs typeface="Calibri" panose="020F0502020204030204" pitchFamily="34" charset="0"/>
              </a:rPr>
              <a:t>Task statement</a:t>
            </a:r>
          </a:p>
        </p:txBody>
      </p:sp>
      <p:sp>
        <p:nvSpPr>
          <p:cNvPr id="4" name="TextBox 3">
            <a:extLst>
              <a:ext uri="{FF2B5EF4-FFF2-40B4-BE49-F238E27FC236}">
                <a16:creationId xmlns:a16="http://schemas.microsoft.com/office/drawing/2014/main" id="{C3F1A626-F122-9463-678D-E9F1A899A373}"/>
              </a:ext>
            </a:extLst>
          </p:cNvPr>
          <p:cNvSpPr txBox="1"/>
          <p:nvPr/>
        </p:nvSpPr>
        <p:spPr>
          <a:xfrm>
            <a:off x="302527" y="1166070"/>
            <a:ext cx="8480745" cy="3693319"/>
          </a:xfrm>
          <a:prstGeom prst="rect">
            <a:avLst/>
          </a:prstGeom>
          <a:noFill/>
        </p:spPr>
        <p:txBody>
          <a:bodyPr wrap="square" rtlCol="0">
            <a:spAutoFit/>
          </a:bodyPr>
          <a:lstStyle/>
          <a:p>
            <a:r>
              <a:rPr lang="en-GB" dirty="0" err="1">
                <a:solidFill>
                  <a:srgbClr val="000000"/>
                </a:solidFill>
                <a:effectLst/>
                <a:latin typeface="Calibri" panose="020F0502020204030204" pitchFamily="34" charset="0"/>
                <a:cs typeface="Calibri" panose="020F0502020204030204" pitchFamily="34" charset="0"/>
              </a:rPr>
              <a:t>Naprogramujte</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zprovozněte</a:t>
            </a:r>
            <a:r>
              <a:rPr lang="en-GB" dirty="0">
                <a:solidFill>
                  <a:srgbClr val="000000"/>
                </a:solidFill>
                <a:effectLst/>
                <a:latin typeface="Calibri" panose="020F0502020204030204" pitchFamily="34" charset="0"/>
                <a:cs typeface="Calibri" panose="020F0502020204030204" pitchFamily="34" charset="0"/>
              </a:rPr>
              <a:t> GPS Tracker pro </a:t>
            </a:r>
            <a:r>
              <a:rPr lang="en-GB" dirty="0" err="1">
                <a:solidFill>
                  <a:srgbClr val="000000"/>
                </a:solidFill>
                <a:effectLst/>
                <a:latin typeface="Calibri" panose="020F0502020204030204" pitchFamily="34" charset="0"/>
                <a:cs typeface="Calibri" panose="020F0502020204030204" pitchFamily="34" charset="0"/>
              </a:rPr>
              <a:t>sledování</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monitorování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vozidel</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zásilek</a:t>
            </a:r>
            <a:endParaRPr lang="en-GB" dirty="0">
              <a:solidFill>
                <a:srgbClr val="000000"/>
              </a:solidFill>
              <a:effectLst/>
              <a:latin typeface="Calibri" panose="020F0502020204030204" pitchFamily="34" charset="0"/>
              <a:cs typeface="Calibri" panose="020F0502020204030204" pitchFamily="34" charset="0"/>
            </a:endParaRPr>
          </a:p>
          <a:p>
            <a:r>
              <a:rPr lang="en-GB" dirty="0" err="1">
                <a:solidFill>
                  <a:srgbClr val="000000"/>
                </a:solidFill>
                <a:effectLst/>
                <a:latin typeface="Calibri" panose="020F0502020204030204" pitchFamily="34" charset="0"/>
                <a:cs typeface="Calibri" panose="020F0502020204030204" pitchFamily="34" charset="0"/>
              </a:rPr>
              <a:t>Předpokládejte</a:t>
            </a:r>
            <a:r>
              <a:rPr lang="en-GB" dirty="0">
                <a:solidFill>
                  <a:srgbClr val="000000"/>
                </a:solidFill>
                <a:effectLst/>
                <a:latin typeface="Calibri" panose="020F0502020204030204" pitchFamily="34" charset="0"/>
                <a:cs typeface="Calibri" panose="020F0502020204030204" pitchFamily="34" charset="0"/>
              </a:rPr>
              <a:t>:</a:t>
            </a:r>
          </a:p>
          <a:p>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Převoz</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zboží</a:t>
            </a:r>
            <a:r>
              <a:rPr lang="en-GB" dirty="0">
                <a:solidFill>
                  <a:srgbClr val="FF0000"/>
                </a:solidFill>
                <a:effectLst/>
                <a:latin typeface="Calibri" panose="020F0502020204030204" pitchFamily="34" charset="0"/>
                <a:cs typeface="Calibri" panose="020F0502020204030204" pitchFamily="34" charset="0"/>
              </a:rPr>
              <a:t> a </a:t>
            </a:r>
            <a:r>
              <a:rPr lang="en-GB" dirty="0" err="1">
                <a:solidFill>
                  <a:srgbClr val="FF0000"/>
                </a:solidFill>
                <a:effectLst/>
                <a:latin typeface="Calibri" panose="020F0502020204030204" pitchFamily="34" charset="0"/>
                <a:cs typeface="Calibri" panose="020F0502020204030204" pitchFamily="34" charset="0"/>
              </a:rPr>
              <a:t>provoz</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vozidel</a:t>
            </a:r>
            <a:r>
              <a:rPr lang="en-GB" dirty="0">
                <a:solidFill>
                  <a:srgbClr val="FF0000"/>
                </a:solidFill>
                <a:effectLst/>
                <a:latin typeface="Calibri" panose="020F0502020204030204" pitchFamily="34" charset="0"/>
                <a:cs typeface="Calibri" panose="020F0502020204030204" pitchFamily="34" charset="0"/>
              </a:rPr>
              <a:t> </a:t>
            </a:r>
            <a:r>
              <a:rPr lang="en-GB" dirty="0">
                <a:solidFill>
                  <a:srgbClr val="000000"/>
                </a:solidFill>
                <a:effectLst/>
                <a:latin typeface="Calibri" panose="020F0502020204030204" pitchFamily="34" charset="0"/>
                <a:cs typeface="Calibri" panose="020F0502020204030204" pitchFamily="34" charset="0"/>
              </a:rPr>
              <a:t>po </a:t>
            </a:r>
            <a:r>
              <a:rPr lang="en-GB" dirty="0" err="1">
                <a:solidFill>
                  <a:srgbClr val="000000"/>
                </a:solidFill>
                <a:effectLst/>
                <a:latin typeface="Calibri" panose="020F0502020204030204" pitchFamily="34" charset="0"/>
                <a:cs typeface="Calibri" panose="020F0502020204030204" pitchFamily="34" charset="0"/>
              </a:rPr>
              <a:t>České</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Slovenské</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republice</a:t>
            </a:r>
            <a:r>
              <a:rPr lang="en-GB" dirty="0">
                <a:solidFill>
                  <a:srgbClr val="000000"/>
                </a:solidFill>
                <a:effectLst/>
                <a:latin typeface="Calibri" panose="020F0502020204030204" pitchFamily="34" charset="0"/>
                <a:cs typeface="Calibri" panose="020F0502020204030204" pitchFamily="34" charset="0"/>
              </a:rPr>
              <a:t>.</a:t>
            </a:r>
          </a:p>
          <a:p>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Dle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zadávací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dokumentace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zařízení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nesmí</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být</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připojeno</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na</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napájecí</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soustavu</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vozidla</a:t>
            </a:r>
            <a:r>
              <a:rPr lang="en-GB" dirty="0">
                <a:solidFill>
                  <a:srgbClr val="FF0000"/>
                </a:solidFill>
                <a:effectLst/>
                <a:latin typeface="Calibri" panose="020F0502020204030204" pitchFamily="34" charset="0"/>
                <a:cs typeface="Calibri" panose="020F0502020204030204" pitchFamily="34" charset="0"/>
              </a:rPr>
              <a:t>.</a:t>
            </a:r>
          </a:p>
          <a:p>
            <a:endParaRPr lang="en-GB" dirty="0">
              <a:solidFill>
                <a:srgbClr val="000000"/>
              </a:solidFill>
              <a:latin typeface="Calibri" panose="020F0502020204030204" pitchFamily="34" charset="0"/>
              <a:cs typeface="Calibri" panose="020F0502020204030204" pitchFamily="34" charset="0"/>
            </a:endParaRPr>
          </a:p>
          <a:p>
            <a:r>
              <a:rPr lang="en-GB" dirty="0">
                <a:solidFill>
                  <a:srgbClr val="000000"/>
                </a:solidFill>
                <a:effectLst/>
                <a:latin typeface="Calibri" panose="020F0502020204030204" pitchFamily="34" charset="0"/>
                <a:cs typeface="Calibri" panose="020F0502020204030204" pitchFamily="34" charset="0"/>
              </a:rPr>
              <a:t>GPS Tracker </a:t>
            </a:r>
            <a:r>
              <a:rPr lang="en-GB" dirty="0" err="1">
                <a:solidFill>
                  <a:srgbClr val="000000"/>
                </a:solidFill>
                <a:effectLst/>
                <a:latin typeface="Calibri" panose="020F0502020204030204" pitchFamily="34" charset="0"/>
                <a:cs typeface="Calibri" panose="020F0502020204030204" pitchFamily="34" charset="0"/>
              </a:rPr>
              <a:t>bude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vysílat</a:t>
            </a:r>
            <a:r>
              <a:rPr lang="en-GB" dirty="0">
                <a:solidFill>
                  <a:srgbClr val="000000"/>
                </a:solidFill>
                <a:effectLst/>
                <a:latin typeface="Calibri" panose="020F0502020204030204" pitchFamily="34" charset="0"/>
                <a:cs typeface="Calibri" panose="020F0502020204030204" pitchFamily="34" charset="0"/>
              </a:rPr>
              <a:t> v </a:t>
            </a:r>
            <a:r>
              <a:rPr lang="en-GB" dirty="0" err="1">
                <a:solidFill>
                  <a:srgbClr val="000000"/>
                </a:solidFill>
                <a:effectLst/>
                <a:latin typeface="Calibri" panose="020F0502020204030204" pitchFamily="34" charset="0"/>
                <a:cs typeface="Calibri" panose="020F0502020204030204" pitchFamily="34" charset="0"/>
              </a:rPr>
              <a:t>definovaných</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intervalech</a:t>
            </a:r>
            <a:r>
              <a:rPr lang="en-GB" dirty="0">
                <a:solidFill>
                  <a:srgbClr val="000000"/>
                </a:solidFill>
                <a:effectLst/>
                <a:latin typeface="Calibri" panose="020F0502020204030204" pitchFamily="34" charset="0"/>
                <a:cs typeface="Calibri" panose="020F0502020204030204" pitchFamily="34" charset="0"/>
              </a:rPr>
              <a:t> (</a:t>
            </a:r>
            <a:r>
              <a:rPr lang="en-GB" dirty="0">
                <a:solidFill>
                  <a:srgbClr val="FF0000"/>
                </a:solidFill>
                <a:effectLst/>
                <a:latin typeface="Calibri" panose="020F0502020204030204" pitchFamily="34" charset="0"/>
                <a:cs typeface="Calibri" panose="020F0502020204030204" pitchFamily="34" charset="0"/>
              </a:rPr>
              <a:t>min 30 </a:t>
            </a:r>
            <a:r>
              <a:rPr lang="en-GB" dirty="0" err="1">
                <a:solidFill>
                  <a:srgbClr val="FF0000"/>
                </a:solidFill>
                <a:effectLst/>
                <a:latin typeface="Calibri" panose="020F0502020204030204" pitchFamily="34" charset="0"/>
                <a:cs typeface="Calibri" panose="020F0502020204030204" pitchFamily="34" charset="0"/>
              </a:rPr>
              <a:t>minut</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polohu</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vozidla</a:t>
            </a:r>
            <a:r>
              <a:rPr lang="en-GB" dirty="0">
                <a:solidFill>
                  <a:srgbClr val="000000"/>
                </a:solidFill>
                <a:effectLst/>
                <a:latin typeface="Calibri" panose="020F0502020204030204" pitchFamily="34" charset="0"/>
                <a:cs typeface="Calibri" panose="020F0502020204030204" pitchFamily="34" charset="0"/>
              </a:rPr>
              <a:t>/</a:t>
            </a:r>
            <a:r>
              <a:rPr lang="en-GB" dirty="0" err="1">
                <a:solidFill>
                  <a:srgbClr val="000000"/>
                </a:solidFill>
                <a:effectLst/>
                <a:latin typeface="Calibri" panose="020F0502020204030204" pitchFamily="34" charset="0"/>
                <a:cs typeface="Calibri" panose="020F0502020204030204" pitchFamily="34" charset="0"/>
              </a:rPr>
              <a:t>zboží</a:t>
            </a:r>
            <a:r>
              <a:rPr lang="en-GB" dirty="0">
                <a:solidFill>
                  <a:srgbClr val="000000"/>
                </a:solidFill>
                <a:effectLst/>
                <a:latin typeface="Calibri" panose="020F0502020204030204" pitchFamily="34" charset="0"/>
                <a:cs typeface="Calibri" panose="020F0502020204030204" pitchFamily="34" charset="0"/>
              </a:rPr>
              <a:t>.</a:t>
            </a:r>
          </a:p>
          <a:p>
            <a:r>
              <a:rPr lang="en-GB" dirty="0">
                <a:solidFill>
                  <a:srgbClr val="000000"/>
                </a:solidFill>
                <a:effectLst/>
                <a:latin typeface="Calibri" panose="020F0502020204030204" pitchFamily="34" charset="0"/>
                <a:cs typeface="Calibri" panose="020F0502020204030204" pitchFamily="34" charset="0"/>
              </a:rPr>
              <a:t>V </a:t>
            </a:r>
            <a:r>
              <a:rPr lang="en-GB" dirty="0" err="1">
                <a:solidFill>
                  <a:srgbClr val="000000"/>
                </a:solidFill>
                <a:effectLst/>
                <a:latin typeface="Calibri" panose="020F0502020204030204" pitchFamily="34" charset="0"/>
                <a:cs typeface="Calibri" panose="020F0502020204030204" pitchFamily="34" charset="0"/>
              </a:rPr>
              <a:t>případě</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krádeže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monitorovaného</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zboží</a:t>
            </a:r>
            <a:r>
              <a:rPr lang="en-GB" dirty="0">
                <a:solidFill>
                  <a:srgbClr val="000000"/>
                </a:solidFill>
                <a:effectLst/>
                <a:latin typeface="Calibri" panose="020F0502020204030204" pitchFamily="34" charset="0"/>
                <a:cs typeface="Calibri" panose="020F0502020204030204" pitchFamily="34" charset="0"/>
              </a:rPr>
              <a:t>/</a:t>
            </a:r>
            <a:r>
              <a:rPr lang="en-GB" dirty="0" err="1">
                <a:solidFill>
                  <a:srgbClr val="000000"/>
                </a:solidFill>
                <a:effectLst/>
                <a:latin typeface="Calibri" panose="020F0502020204030204" pitchFamily="34" charset="0"/>
                <a:cs typeface="Calibri" panose="020F0502020204030204" pitchFamily="34" charset="0"/>
              </a:rPr>
              <a:t>vozidla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bude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mít</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operátor</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možnost</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vzdáleně</a:t>
            </a:r>
            <a:endParaRPr lang="en-GB" dirty="0">
              <a:solidFill>
                <a:srgbClr val="000000"/>
              </a:solidFill>
              <a:effectLst/>
              <a:latin typeface="Calibri" panose="020F0502020204030204" pitchFamily="34" charset="0"/>
              <a:cs typeface="Calibri" panose="020F0502020204030204" pitchFamily="34" charset="0"/>
            </a:endParaRPr>
          </a:p>
          <a:p>
            <a:r>
              <a:rPr lang="en-GB" dirty="0" err="1">
                <a:solidFill>
                  <a:srgbClr val="000000"/>
                </a:solidFill>
                <a:effectLst/>
                <a:latin typeface="Calibri" panose="020F0502020204030204" pitchFamily="34" charset="0"/>
                <a:cs typeface="Calibri" panose="020F0502020204030204" pitchFamily="34" charset="0"/>
              </a:rPr>
              <a:t>změnit</a:t>
            </a:r>
            <a:r>
              <a:rPr lang="en-GB" dirty="0">
                <a:solidFill>
                  <a:srgbClr val="000000"/>
                </a:solidFill>
                <a:effectLst/>
                <a:latin typeface="Calibri" panose="020F0502020204030204" pitchFamily="34" charset="0"/>
                <a:cs typeface="Calibri" panose="020F0502020204030204" pitchFamily="34" charset="0"/>
              </a:rPr>
              <a:t> interval </a:t>
            </a:r>
            <a:r>
              <a:rPr lang="en-GB" dirty="0" err="1">
                <a:solidFill>
                  <a:srgbClr val="000000"/>
                </a:solidFill>
                <a:effectLst/>
                <a:latin typeface="Calibri" panose="020F0502020204030204" pitchFamily="34" charset="0"/>
                <a:cs typeface="Calibri" panose="020F0502020204030204" pitchFamily="34" charset="0"/>
              </a:rPr>
              <a:t>odesílání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dle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vlastního</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uvážení</a:t>
            </a:r>
            <a:r>
              <a:rPr lang="en-GB" dirty="0">
                <a:solidFill>
                  <a:srgbClr val="000000"/>
                </a:solidFill>
                <a:effectLst/>
                <a:latin typeface="Calibri" panose="020F0502020204030204" pitchFamily="34" charset="0"/>
                <a:cs typeface="Calibri" panose="020F0502020204030204" pitchFamily="34" charset="0"/>
              </a:rPr>
              <a:t> do minima </a:t>
            </a:r>
            <a:r>
              <a:rPr lang="en-GB" dirty="0">
                <a:solidFill>
                  <a:srgbClr val="FF0000"/>
                </a:solidFill>
                <a:effectLst/>
                <a:latin typeface="Calibri" panose="020F0502020204030204" pitchFamily="34" charset="0"/>
                <a:cs typeface="Calibri" panose="020F0502020204030204" pitchFamily="34" charset="0"/>
              </a:rPr>
              <a:t>1 </a:t>
            </a:r>
            <a:r>
              <a:rPr lang="en-GB" dirty="0" err="1">
                <a:solidFill>
                  <a:srgbClr val="FF0000"/>
                </a:solidFill>
                <a:effectLst/>
                <a:latin typeface="Calibri" panose="020F0502020204030204" pitchFamily="34" charset="0"/>
                <a:cs typeface="Calibri" panose="020F0502020204030204" pitchFamily="34" charset="0"/>
              </a:rPr>
              <a:t>minuty</a:t>
            </a:r>
            <a:r>
              <a:rPr lang="en-GB" dirty="0">
                <a:solidFill>
                  <a:srgbClr val="000000"/>
                </a:solidFill>
                <a:effectLst/>
                <a:latin typeface="Calibri" panose="020F0502020204030204" pitchFamily="34" charset="0"/>
                <a:cs typeface="Calibri" panose="020F0502020204030204" pitchFamily="34" charset="0"/>
              </a:rPr>
              <a:t>. </a:t>
            </a:r>
          </a:p>
          <a:p>
            <a:endParaRPr lang="en-GB" dirty="0">
              <a:solidFill>
                <a:srgbClr val="000000"/>
              </a:solidFill>
              <a:latin typeface="Calibri" panose="020F0502020204030204" pitchFamily="34" charset="0"/>
              <a:cs typeface="Calibri" panose="020F0502020204030204" pitchFamily="34" charset="0"/>
            </a:endParaRPr>
          </a:p>
          <a:p>
            <a:r>
              <a:rPr lang="en-GB" dirty="0" err="1">
                <a:solidFill>
                  <a:srgbClr val="000000"/>
                </a:solidFill>
                <a:effectLst/>
                <a:latin typeface="Calibri" panose="020F0502020204030204" pitchFamily="34" charset="0"/>
                <a:cs typeface="Calibri" panose="020F0502020204030204" pitchFamily="34" charset="0"/>
              </a:rPr>
              <a:t>Poloha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zařízení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bude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zobrazena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na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platformě</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Thingboard</a:t>
            </a:r>
            <a:r>
              <a:rPr lang="en-GB" dirty="0">
                <a:solidFill>
                  <a:srgbClr val="000000"/>
                </a:solidFill>
                <a:effectLst/>
                <a:latin typeface="Calibri" panose="020F0502020204030204" pitchFamily="34" charset="0"/>
                <a:cs typeface="Calibri" panose="020F0502020204030204" pitchFamily="34" charset="0"/>
              </a:rPr>
              <a:t>.</a:t>
            </a:r>
          </a:p>
          <a:p>
            <a:endParaRPr lang="en-GB" dirty="0">
              <a:solidFill>
                <a:srgbClr val="000000"/>
              </a:solidFill>
              <a:effectLst/>
              <a:latin typeface="Calibri" panose="020F0502020204030204" pitchFamily="34" charset="0"/>
              <a:cs typeface="Calibri" panose="020F0502020204030204" pitchFamily="34" charset="0"/>
            </a:endParaRPr>
          </a:p>
          <a:p>
            <a:endParaRPr lang="en-GB" dirty="0">
              <a:solidFill>
                <a:srgbClr val="000000"/>
              </a:solidFill>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9" name="Picture 8" descr="A black background with white rectangles&#10;&#10;Description automatically generated">
            <a:extLst>
              <a:ext uri="{FF2B5EF4-FFF2-40B4-BE49-F238E27FC236}">
                <a16:creationId xmlns:a16="http://schemas.microsoft.com/office/drawing/2014/main" id="{A89C0F7D-FF1D-F02E-8392-5C1028AA5F62}"/>
              </a:ext>
            </a:extLst>
          </p:cNvPr>
          <p:cNvPicPr>
            <a:picLocks noChangeAspect="1"/>
          </p:cNvPicPr>
          <p:nvPr/>
        </p:nvPicPr>
        <p:blipFill>
          <a:blip r:embed="rId2"/>
          <a:stretch>
            <a:fillRect/>
          </a:stretch>
        </p:blipFill>
        <p:spPr>
          <a:xfrm>
            <a:off x="628650" y="4057345"/>
            <a:ext cx="8154622" cy="2560085"/>
          </a:xfrm>
          <a:prstGeom prst="rect">
            <a:avLst/>
          </a:prstGeom>
        </p:spPr>
      </p:pic>
    </p:spTree>
    <p:extLst>
      <p:ext uri="{BB962C8B-B14F-4D97-AF65-F5344CB8AC3E}">
        <p14:creationId xmlns:p14="http://schemas.microsoft.com/office/powerpoint/2010/main" val="9387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07F0-0E56-B6AA-4EEB-C8E7B268A327}"/>
              </a:ext>
            </a:extLst>
          </p:cNvPr>
          <p:cNvSpPr>
            <a:spLocks noGrp="1"/>
          </p:cNvSpPr>
          <p:nvPr>
            <p:ph type="title"/>
          </p:nvPr>
        </p:nvSpPr>
        <p:spPr>
          <a:xfrm>
            <a:off x="628650" y="0"/>
            <a:ext cx="7886700" cy="1325563"/>
          </a:xfrm>
        </p:spPr>
        <p:txBody>
          <a:bodyPr/>
          <a:lstStyle/>
          <a:p>
            <a:r>
              <a:rPr lang="en-US" dirty="0">
                <a:latin typeface="Calibri" panose="020F0502020204030204" pitchFamily="34" charset="0"/>
                <a:cs typeface="Calibri" panose="020F0502020204030204" pitchFamily="34" charset="0"/>
              </a:rPr>
              <a:t>Technology overview</a:t>
            </a:r>
          </a:p>
        </p:txBody>
      </p:sp>
      <p:sp>
        <p:nvSpPr>
          <p:cNvPr id="4" name="TextBox 3">
            <a:extLst>
              <a:ext uri="{FF2B5EF4-FFF2-40B4-BE49-F238E27FC236}">
                <a16:creationId xmlns:a16="http://schemas.microsoft.com/office/drawing/2014/main" id="{C3F1A626-F122-9463-678D-E9F1A899A373}"/>
              </a:ext>
            </a:extLst>
          </p:cNvPr>
          <p:cNvSpPr txBox="1"/>
          <p:nvPr/>
        </p:nvSpPr>
        <p:spPr>
          <a:xfrm>
            <a:off x="302527" y="1166070"/>
            <a:ext cx="8480745" cy="4524315"/>
          </a:xfrm>
          <a:prstGeom prst="rect">
            <a:avLst/>
          </a:prstGeom>
          <a:noFill/>
        </p:spPr>
        <p:txBody>
          <a:bodyPr wrap="square" rtlCol="0">
            <a:spAutoFit/>
          </a:bodyPr>
          <a:lstStyle/>
          <a:p>
            <a:r>
              <a:rPr lang="en-GB" sz="2400" dirty="0">
                <a:solidFill>
                  <a:srgbClr val="000000"/>
                </a:solidFill>
                <a:effectLst/>
                <a:latin typeface="Calibri" panose="020F0502020204030204" pitchFamily="34" charset="0"/>
                <a:cs typeface="Calibri" panose="020F0502020204030204" pitchFamily="34" charset="0"/>
              </a:rPr>
              <a:t>Used communication technology: </a:t>
            </a:r>
            <a:r>
              <a:rPr lang="en-GB" sz="2400" b="1" dirty="0">
                <a:solidFill>
                  <a:srgbClr val="000000"/>
                </a:solidFill>
                <a:effectLst/>
                <a:latin typeface="Calibri" panose="020F0502020204030204" pitchFamily="34" charset="0"/>
                <a:cs typeface="Calibri" panose="020F0502020204030204" pitchFamily="34" charset="0"/>
              </a:rPr>
              <a:t>NB-IoT</a:t>
            </a:r>
          </a:p>
          <a:p>
            <a:endParaRPr lang="en-GB" sz="2400" dirty="0">
              <a:solidFill>
                <a:srgbClr val="000000"/>
              </a:solidFill>
              <a:latin typeface="Calibri" panose="020F0502020204030204" pitchFamily="34" charset="0"/>
              <a:cs typeface="Calibri" panose="020F0502020204030204" pitchFamily="34" charset="0"/>
            </a:endParaRPr>
          </a:p>
          <a:p>
            <a:r>
              <a:rPr lang="en-GB" sz="2400" dirty="0">
                <a:solidFill>
                  <a:srgbClr val="000000"/>
                </a:solidFill>
                <a:latin typeface="Calibri" panose="020F0502020204030204" pitchFamily="34" charset="0"/>
                <a:cs typeface="Calibri" panose="020F0502020204030204" pitchFamily="34" charset="0"/>
              </a:rPr>
              <a:t>NB-IoT Overview:</a:t>
            </a:r>
          </a:p>
          <a:p>
            <a:pPr marL="342900" indent="-342900">
              <a:buFont typeface="System Font Regular"/>
              <a:buChar char="+"/>
            </a:pPr>
            <a:r>
              <a:rPr lang="en-GB" sz="2400" b="1" dirty="0">
                <a:solidFill>
                  <a:srgbClr val="000000"/>
                </a:solidFill>
                <a:effectLst/>
                <a:latin typeface="Calibri" panose="020F0502020204030204" pitchFamily="34" charset="0"/>
                <a:cs typeface="Calibri" panose="020F0502020204030204" pitchFamily="34" charset="0"/>
              </a:rPr>
              <a:t>Low power consumption </a:t>
            </a:r>
            <a:r>
              <a:rPr lang="en-GB" sz="2400" dirty="0">
                <a:solidFill>
                  <a:srgbClr val="000000"/>
                </a:solidFill>
                <a:effectLst/>
                <a:latin typeface="Calibri" panose="020F0502020204030204" pitchFamily="34" charset="0"/>
                <a:cs typeface="Calibri" panose="020F0502020204030204" pitchFamily="34" charset="0"/>
              </a:rPr>
              <a:t>(especially in PSM mode 10uA vs 15mA in IDLE)</a:t>
            </a:r>
          </a:p>
          <a:p>
            <a:pPr marL="342900" indent="-342900">
              <a:buFont typeface="System Font Regular"/>
              <a:buChar char="+"/>
            </a:pPr>
            <a:r>
              <a:rPr lang="en-GB" sz="2400" b="1" dirty="0">
                <a:solidFill>
                  <a:srgbClr val="000000"/>
                </a:solidFill>
                <a:latin typeface="Calibri" panose="020F0502020204030204" pitchFamily="34" charset="0"/>
                <a:cs typeface="Calibri" panose="020F0502020204030204" pitchFamily="34" charset="0"/>
              </a:rPr>
              <a:t>Lower costs</a:t>
            </a:r>
          </a:p>
          <a:p>
            <a:pPr marL="342900" indent="-342900">
              <a:buFont typeface="System Font Regular"/>
              <a:buChar char="+"/>
            </a:pPr>
            <a:r>
              <a:rPr lang="en-GB" sz="2400" b="1" dirty="0">
                <a:solidFill>
                  <a:srgbClr val="000000"/>
                </a:solidFill>
                <a:effectLst/>
                <a:latin typeface="Calibri" panose="020F0502020204030204" pitchFamily="34" charset="0"/>
                <a:cs typeface="Calibri" panose="020F0502020204030204" pitchFamily="34" charset="0"/>
              </a:rPr>
              <a:t>Efficient use of RF spectrum</a:t>
            </a:r>
          </a:p>
          <a:p>
            <a:pPr marL="342900" indent="-342900">
              <a:buFont typeface="System Font Regular"/>
              <a:buChar char="-"/>
            </a:pPr>
            <a:r>
              <a:rPr lang="en-GB" sz="2400" b="1" dirty="0">
                <a:solidFill>
                  <a:srgbClr val="000000"/>
                </a:solidFill>
                <a:latin typeface="Calibri" panose="020F0502020204030204" pitchFamily="34" charset="0"/>
                <a:cs typeface="Calibri" panose="020F0502020204030204" pitchFamily="34" charset="0"/>
              </a:rPr>
              <a:t>Possible rollout lag times </a:t>
            </a:r>
            <a:r>
              <a:rPr lang="en-GB" sz="2400" dirty="0">
                <a:solidFill>
                  <a:srgbClr val="000000"/>
                </a:solidFill>
                <a:latin typeface="Calibri" panose="020F0502020204030204" pitchFamily="34" charset="0"/>
                <a:cs typeface="Calibri" panose="020F0502020204030204" pitchFamily="34" charset="0"/>
              </a:rPr>
              <a:t>(doesn’t matter for a device with 1|30 min transceiver interval)</a:t>
            </a:r>
          </a:p>
          <a:p>
            <a:pPr marL="342900" indent="-342900">
              <a:buFont typeface="System Font Regular"/>
              <a:buChar char="-"/>
            </a:pPr>
            <a:r>
              <a:rPr lang="en-GB" sz="2400" b="1" dirty="0">
                <a:solidFill>
                  <a:srgbClr val="000000"/>
                </a:solidFill>
                <a:effectLst/>
                <a:latin typeface="Calibri" panose="020F0502020204030204" pitchFamily="34" charset="0"/>
                <a:cs typeface="Calibri" panose="020F0502020204030204" pitchFamily="34" charset="0"/>
              </a:rPr>
              <a:t>Lower data transmission </a:t>
            </a:r>
            <a:r>
              <a:rPr lang="en-GB" sz="2400" dirty="0">
                <a:solidFill>
                  <a:srgbClr val="000000"/>
                </a:solidFill>
                <a:effectLst/>
                <a:latin typeface="Calibri" panose="020F0502020204030204" pitchFamily="34" charset="0"/>
                <a:cs typeface="Calibri" panose="020F0502020204030204" pitchFamily="34" charset="0"/>
              </a:rPr>
              <a:t>(short message(approx. 40 symbols) </a:t>
            </a:r>
            <a:r>
              <a:rPr lang="en-GB" sz="2400" dirty="0">
                <a:solidFill>
                  <a:srgbClr val="000000"/>
                </a:solidFill>
                <a:latin typeface="Calibri" panose="020F0502020204030204" pitchFamily="34" charset="0"/>
                <a:cs typeface="Calibri" panose="020F0502020204030204" pitchFamily="34" charset="0"/>
              </a:rPr>
              <a:t>once in 1|30min, doesn’t matter</a:t>
            </a:r>
            <a:r>
              <a:rPr lang="en-GB" sz="2400" dirty="0">
                <a:solidFill>
                  <a:srgbClr val="000000"/>
                </a:solidFill>
                <a:effectLst/>
                <a:latin typeface="Calibri" panose="020F0502020204030204" pitchFamily="34" charset="0"/>
                <a:cs typeface="Calibri" panose="020F0502020204030204" pitchFamily="34" charset="0"/>
              </a:rPr>
              <a:t>)</a:t>
            </a:r>
          </a:p>
          <a:p>
            <a:pPr marL="342900" indent="-342900">
              <a:buFont typeface="System Font Regular"/>
              <a:buChar char="-"/>
            </a:pPr>
            <a:r>
              <a:rPr lang="en-GB" sz="2400" b="1" dirty="0">
                <a:solidFill>
                  <a:srgbClr val="000000"/>
                </a:solidFill>
                <a:latin typeface="Calibri" panose="020F0502020204030204" pitchFamily="34" charset="0"/>
                <a:cs typeface="Calibri" panose="020F0502020204030204" pitchFamily="34" charset="0"/>
              </a:rPr>
              <a:t>Higher latency </a:t>
            </a:r>
            <a:r>
              <a:rPr lang="en-GB" sz="2400" dirty="0">
                <a:solidFill>
                  <a:srgbClr val="000000"/>
                </a:solidFill>
                <a:latin typeface="Calibri" panose="020F0502020204030204" pitchFamily="34" charset="0"/>
                <a:cs typeface="Calibri" panose="020F0502020204030204" pitchFamily="34" charset="0"/>
              </a:rPr>
              <a:t>(delay up to 10s doesn’t matter for our task)</a:t>
            </a:r>
            <a:endParaRPr lang="en-GB" sz="240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714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07F0-0E56-B6AA-4EEB-C8E7B268A327}"/>
              </a:ext>
            </a:extLst>
          </p:cNvPr>
          <p:cNvSpPr>
            <a:spLocks noGrp="1"/>
          </p:cNvSpPr>
          <p:nvPr>
            <p:ph type="title"/>
          </p:nvPr>
        </p:nvSpPr>
        <p:spPr>
          <a:xfrm>
            <a:off x="628650" y="0"/>
            <a:ext cx="7886700" cy="1325563"/>
          </a:xfrm>
        </p:spPr>
        <p:txBody>
          <a:bodyPr/>
          <a:lstStyle/>
          <a:p>
            <a:r>
              <a:rPr lang="en-US" dirty="0">
                <a:latin typeface="Calibri" panose="020F0502020204030204" pitchFamily="34" charset="0"/>
                <a:cs typeface="Calibri" panose="020F0502020204030204" pitchFamily="34" charset="0"/>
              </a:rPr>
              <a:t>Protocol overview</a:t>
            </a:r>
          </a:p>
        </p:txBody>
      </p:sp>
      <p:sp>
        <p:nvSpPr>
          <p:cNvPr id="4" name="TextBox 3">
            <a:extLst>
              <a:ext uri="{FF2B5EF4-FFF2-40B4-BE49-F238E27FC236}">
                <a16:creationId xmlns:a16="http://schemas.microsoft.com/office/drawing/2014/main" id="{C3F1A626-F122-9463-678D-E9F1A899A373}"/>
              </a:ext>
            </a:extLst>
          </p:cNvPr>
          <p:cNvSpPr txBox="1"/>
          <p:nvPr/>
        </p:nvSpPr>
        <p:spPr>
          <a:xfrm>
            <a:off x="302527" y="1166070"/>
            <a:ext cx="8480745" cy="5262979"/>
          </a:xfrm>
          <a:prstGeom prst="rect">
            <a:avLst/>
          </a:prstGeom>
          <a:noFill/>
        </p:spPr>
        <p:txBody>
          <a:bodyPr wrap="square" rtlCol="0">
            <a:spAutoFit/>
          </a:bodyPr>
          <a:lstStyle/>
          <a:p>
            <a:r>
              <a:rPr lang="en-GB" sz="2400" dirty="0">
                <a:solidFill>
                  <a:srgbClr val="000000"/>
                </a:solidFill>
                <a:latin typeface="Calibri" panose="020F0502020204030204" pitchFamily="34" charset="0"/>
                <a:cs typeface="Calibri" panose="020F0502020204030204" pitchFamily="34" charset="0"/>
              </a:rPr>
              <a:t>According to the project guidelines, a p</a:t>
            </a:r>
            <a:r>
              <a:rPr lang="en-GB" sz="2400" dirty="0">
                <a:solidFill>
                  <a:srgbClr val="000000"/>
                </a:solidFill>
                <a:effectLst/>
                <a:latin typeface="Calibri" panose="020F0502020204030204" pitchFamily="34" charset="0"/>
                <a:cs typeface="Calibri" panose="020F0502020204030204" pitchFamily="34" charset="0"/>
              </a:rPr>
              <a:t>referred protocol is </a:t>
            </a:r>
            <a:r>
              <a:rPr lang="en-GB" sz="2400" b="1" dirty="0">
                <a:solidFill>
                  <a:srgbClr val="000000"/>
                </a:solidFill>
                <a:effectLst/>
                <a:latin typeface="Calibri" panose="020F0502020204030204" pitchFamily="34" charset="0"/>
                <a:cs typeface="Calibri" panose="020F0502020204030204" pitchFamily="34" charset="0"/>
              </a:rPr>
              <a:t>UDP</a:t>
            </a:r>
            <a:r>
              <a:rPr lang="en-GB" sz="2400" dirty="0">
                <a:solidFill>
                  <a:srgbClr val="000000"/>
                </a:solidFill>
                <a:effectLst/>
                <a:latin typeface="Calibri" panose="020F0502020204030204" pitchFamily="34" charset="0"/>
                <a:cs typeface="Calibri" panose="020F0502020204030204" pitchFamily="34" charset="0"/>
              </a:rPr>
              <a:t> due to the transferred data volume, which is charged.</a:t>
            </a:r>
          </a:p>
          <a:p>
            <a:endParaRPr lang="en-GB" sz="2400" dirty="0">
              <a:solidFill>
                <a:srgbClr val="000000"/>
              </a:solidFill>
              <a:latin typeface="Calibri" panose="020F0502020204030204" pitchFamily="34" charset="0"/>
              <a:cs typeface="Calibri" panose="020F0502020204030204" pitchFamily="34" charset="0"/>
            </a:endParaRPr>
          </a:p>
          <a:p>
            <a:r>
              <a:rPr lang="en-GB" sz="2400" dirty="0" err="1">
                <a:solidFill>
                  <a:srgbClr val="000000"/>
                </a:solidFill>
                <a:latin typeface="Calibri" panose="020F0502020204030204" pitchFamily="34" charset="0"/>
                <a:cs typeface="Calibri" panose="020F0502020204030204" pitchFamily="34" charset="0"/>
              </a:rPr>
              <a:t>ThingsBoard</a:t>
            </a:r>
            <a:r>
              <a:rPr lang="en-GB" sz="2400" dirty="0">
                <a:solidFill>
                  <a:srgbClr val="000000"/>
                </a:solidFill>
                <a:latin typeface="Calibri" panose="020F0502020204030204" pitchFamily="34" charset="0"/>
                <a:cs typeface="Calibri" panose="020F0502020204030204" pitchFamily="34" charset="0"/>
              </a:rPr>
              <a:t> use requirement =&gt; need to use </a:t>
            </a:r>
            <a:r>
              <a:rPr lang="en-GB" sz="2400" b="1" dirty="0">
                <a:solidFill>
                  <a:srgbClr val="000000"/>
                </a:solidFill>
                <a:latin typeface="Calibri" panose="020F0502020204030204" pitchFamily="34" charset="0"/>
                <a:cs typeface="Calibri" panose="020F0502020204030204" pitchFamily="34" charset="0"/>
              </a:rPr>
              <a:t>MQTT</a:t>
            </a:r>
            <a:r>
              <a:rPr lang="en-GB" sz="2400" dirty="0">
                <a:solidFill>
                  <a:srgbClr val="000000"/>
                </a:solidFill>
                <a:latin typeface="Calibri" panose="020F0502020204030204" pitchFamily="34" charset="0"/>
                <a:cs typeface="Calibri" panose="020F0502020204030204" pitchFamily="34" charset="0"/>
              </a:rPr>
              <a:t> or </a:t>
            </a:r>
            <a:r>
              <a:rPr lang="en-GB" sz="2400" b="1" dirty="0">
                <a:solidFill>
                  <a:srgbClr val="000000"/>
                </a:solidFill>
                <a:latin typeface="Calibri" panose="020F0502020204030204" pitchFamily="34" charset="0"/>
                <a:cs typeface="Calibri" panose="020F0502020204030204" pitchFamily="34" charset="0"/>
              </a:rPr>
              <a:t>CoAP</a:t>
            </a:r>
            <a:r>
              <a:rPr lang="en-GB" sz="2400" dirty="0">
                <a:solidFill>
                  <a:srgbClr val="000000"/>
                </a:solidFill>
                <a:latin typeface="Calibri" panose="020F0502020204030204" pitchFamily="34" charset="0"/>
                <a:cs typeface="Calibri" panose="020F0502020204030204" pitchFamily="34" charset="0"/>
              </a:rPr>
              <a:t> protocol for communication.</a:t>
            </a:r>
          </a:p>
          <a:p>
            <a:endParaRPr lang="en-GB" sz="2400" dirty="0">
              <a:solidFill>
                <a:srgbClr val="000000"/>
              </a:solidFill>
              <a:effectLst/>
              <a:latin typeface="Calibri" panose="020F0502020204030204" pitchFamily="34" charset="0"/>
              <a:cs typeface="Calibri" panose="020F0502020204030204" pitchFamily="34" charset="0"/>
            </a:endParaRPr>
          </a:p>
          <a:p>
            <a:r>
              <a:rPr lang="en-GB" sz="2400" dirty="0">
                <a:solidFill>
                  <a:srgbClr val="000000"/>
                </a:solidFill>
                <a:latin typeface="Calibri" panose="020F0502020204030204" pitchFamily="34" charset="0"/>
                <a:cs typeface="Calibri" panose="020F0502020204030204" pitchFamily="34" charset="0"/>
              </a:rPr>
              <a:t>As a result, we asked for a </a:t>
            </a:r>
            <a:r>
              <a:rPr lang="en-GB" sz="2400" b="1" dirty="0">
                <a:solidFill>
                  <a:srgbClr val="000000"/>
                </a:solidFill>
                <a:latin typeface="Calibri" panose="020F0502020204030204" pitchFamily="34" charset="0"/>
                <a:cs typeface="Calibri" panose="020F0502020204030204" pitchFamily="34" charset="0"/>
              </a:rPr>
              <a:t>PROXY server</a:t>
            </a:r>
            <a:r>
              <a:rPr lang="en-GB" sz="2400" dirty="0">
                <a:solidFill>
                  <a:srgbClr val="000000"/>
                </a:solidFill>
                <a:latin typeface="Calibri" panose="020F0502020204030204" pitchFamily="34" charset="0"/>
                <a:cs typeface="Calibri" panose="020F0502020204030204" pitchFamily="34" charset="0"/>
              </a:rPr>
              <a:t>(made by Ing. </a:t>
            </a:r>
            <a:r>
              <a:rPr lang="en-GB" sz="2400" dirty="0" err="1">
                <a:solidFill>
                  <a:srgbClr val="000000"/>
                </a:solidFill>
                <a:latin typeface="Calibri" panose="020F0502020204030204" pitchFamily="34" charset="0"/>
                <a:cs typeface="Calibri" panose="020F0502020204030204" pitchFamily="34" charset="0"/>
              </a:rPr>
              <a:t>Radim</a:t>
            </a:r>
            <a:r>
              <a:rPr lang="en-GB" sz="2400" dirty="0">
                <a:solidFill>
                  <a:srgbClr val="000000"/>
                </a:solidFill>
                <a:latin typeface="Calibri" panose="020F0502020204030204" pitchFamily="34" charset="0"/>
                <a:cs typeface="Calibri" panose="020F0502020204030204" pitchFamily="34" charset="0"/>
              </a:rPr>
              <a:t> </a:t>
            </a:r>
            <a:r>
              <a:rPr lang="en-GB" sz="2400" dirty="0" err="1">
                <a:solidFill>
                  <a:srgbClr val="000000"/>
                </a:solidFill>
                <a:latin typeface="Calibri" panose="020F0502020204030204" pitchFamily="34" charset="0"/>
                <a:cs typeface="Calibri" panose="020F0502020204030204" pitchFamily="34" charset="0"/>
              </a:rPr>
              <a:t>Dvořák</a:t>
            </a:r>
            <a:r>
              <a:rPr lang="en-GB" sz="2400" dirty="0">
                <a:solidFill>
                  <a:srgbClr val="000000"/>
                </a:solidFill>
                <a:latin typeface="Calibri" panose="020F0502020204030204" pitchFamily="34" charset="0"/>
                <a:cs typeface="Calibri" panose="020F0502020204030204" pitchFamily="34" charset="0"/>
              </a:rPr>
              <a:t>) that receives UDP protocol commands and transforms them into the MQTT commands, which are then sent to the </a:t>
            </a:r>
            <a:r>
              <a:rPr lang="en-GB" sz="2400" dirty="0" err="1">
                <a:solidFill>
                  <a:srgbClr val="000000"/>
                </a:solidFill>
                <a:latin typeface="Calibri" panose="020F0502020204030204" pitchFamily="34" charset="0"/>
                <a:cs typeface="Calibri" panose="020F0502020204030204" pitchFamily="34" charset="0"/>
              </a:rPr>
              <a:t>ThingsBoard</a:t>
            </a:r>
            <a:r>
              <a:rPr lang="en-GB" sz="2400" dirty="0">
                <a:solidFill>
                  <a:srgbClr val="000000"/>
                </a:solidFill>
                <a:latin typeface="Calibri" panose="020F0502020204030204" pitchFamily="34" charset="0"/>
                <a:cs typeface="Calibri" panose="020F0502020204030204" pitchFamily="34" charset="0"/>
              </a:rPr>
              <a:t>. The PROXY server also transmits the switch state change back to the transmitter board (for fast-tracking mode activation).</a:t>
            </a:r>
            <a:endParaRPr lang="en-GB" sz="2400" dirty="0">
              <a:solidFill>
                <a:srgbClr val="000000"/>
              </a:solidFill>
              <a:effectLst/>
              <a:latin typeface="Calibri" panose="020F0502020204030204" pitchFamily="34" charset="0"/>
              <a:cs typeface="Calibri" panose="020F0502020204030204" pitchFamily="34" charset="0"/>
            </a:endParaRPr>
          </a:p>
          <a:p>
            <a:endParaRPr lang="en-GB" sz="2400" dirty="0">
              <a:solidFill>
                <a:srgbClr val="000000"/>
              </a:solidFill>
              <a:effectLst/>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400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Code overview: Initialization (1/3)</a:t>
            </a:r>
          </a:p>
        </p:txBody>
      </p:sp>
      <p:pic>
        <p:nvPicPr>
          <p:cNvPr id="4" name="Content Placeholder 3">
            <a:extLst>
              <a:ext uri="{FF2B5EF4-FFF2-40B4-BE49-F238E27FC236}">
                <a16:creationId xmlns:a16="http://schemas.microsoft.com/office/drawing/2014/main" id="{DF744CAB-C1C9-44D8-0CB4-97224C5173E1}"/>
              </a:ext>
            </a:extLst>
          </p:cNvPr>
          <p:cNvPicPr>
            <a:picLocks noGrp="1" noChangeAspect="1"/>
          </p:cNvPicPr>
          <p:nvPr>
            <p:ph idx="1"/>
          </p:nvPr>
        </p:nvPicPr>
        <p:blipFill>
          <a:blip r:embed="rId2"/>
          <a:stretch>
            <a:fillRect/>
          </a:stretch>
        </p:blipFill>
        <p:spPr>
          <a:xfrm>
            <a:off x="222657" y="4928529"/>
            <a:ext cx="5448301" cy="244656"/>
          </a:xfrm>
        </p:spPr>
      </p:pic>
      <p:sp>
        <p:nvSpPr>
          <p:cNvPr id="5" name="TextBox 4">
            <a:extLst>
              <a:ext uri="{FF2B5EF4-FFF2-40B4-BE49-F238E27FC236}">
                <a16:creationId xmlns:a16="http://schemas.microsoft.com/office/drawing/2014/main" id="{4A89E146-9B8F-50C2-9D7C-74A941B6F7A1}"/>
              </a:ext>
            </a:extLst>
          </p:cNvPr>
          <p:cNvSpPr txBox="1"/>
          <p:nvPr/>
        </p:nvSpPr>
        <p:spPr>
          <a:xfrm>
            <a:off x="260058" y="1157377"/>
            <a:ext cx="8883942" cy="5016758"/>
          </a:xfrm>
          <a:prstGeom prst="rect">
            <a:avLst/>
          </a:prstGeom>
          <a:noFill/>
        </p:spPr>
        <p:txBody>
          <a:bodyPr wrap="square" rtlCol="0">
            <a:spAutoFit/>
          </a:bodyPr>
          <a:lstStyle/>
          <a:p>
            <a:r>
              <a:rPr lang="en-GB" sz="1600" b="0" dirty="0">
                <a:effectLst/>
                <a:latin typeface="Menlo" panose="020B0609030804020204" pitchFamily="49" charset="0"/>
              </a:rPr>
              <a:t># Set radio mode and APN configuration</a:t>
            </a:r>
          </a:p>
          <a:p>
            <a:r>
              <a:rPr lang="en-GB" sz="1600" b="1" dirty="0" err="1">
                <a:effectLst/>
                <a:latin typeface="Menlo" panose="020B0609030804020204" pitchFamily="49" charset="0"/>
              </a:rPr>
              <a:t>module.setRadio</a:t>
            </a:r>
            <a:r>
              <a:rPr lang="en-GB" sz="1600" b="1" dirty="0">
                <a:effectLst/>
                <a:latin typeface="Menlo" panose="020B0609030804020204" pitchFamily="49" charset="0"/>
              </a:rPr>
              <a:t>(1)</a:t>
            </a:r>
          </a:p>
          <a:p>
            <a:r>
              <a:rPr lang="en-GB" sz="1600" b="1" dirty="0" err="1">
                <a:effectLst/>
                <a:latin typeface="Menlo" panose="020B0609030804020204" pitchFamily="49" charset="0"/>
              </a:rPr>
              <a:t>module.setAPN</a:t>
            </a:r>
            <a:r>
              <a:rPr lang="en-GB" sz="1600" b="1" dirty="0">
                <a:effectLst/>
                <a:latin typeface="Menlo" panose="020B0609030804020204" pitchFamily="49" charset="0"/>
              </a:rPr>
              <a:t>("</a:t>
            </a:r>
            <a:r>
              <a:rPr lang="en-GB" sz="1600" b="1" dirty="0" err="1">
                <a:effectLst/>
                <a:latin typeface="Menlo" panose="020B0609030804020204" pitchFamily="49" charset="0"/>
              </a:rPr>
              <a:t>lpwa.vodafone.iot</a:t>
            </a:r>
            <a:r>
              <a:rPr lang="en-GB" sz="1600" b="1" dirty="0">
                <a:effectLst/>
                <a:latin typeface="Menlo" panose="020B0609030804020204" pitchFamily="49" charset="0"/>
              </a:rPr>
              <a:t>")</a:t>
            </a:r>
          </a:p>
          <a:p>
            <a:br>
              <a:rPr lang="en-GB" sz="1600" b="0" dirty="0">
                <a:effectLst/>
                <a:latin typeface="Menlo" panose="020B0609030804020204" pitchFamily="49" charset="0"/>
              </a:rPr>
            </a:br>
            <a:r>
              <a:rPr lang="en-GB" sz="1600" b="0" dirty="0">
                <a:effectLst/>
                <a:latin typeface="Menlo" panose="020B0609030804020204" pitchFamily="49" charset="0"/>
              </a:rPr>
              <a:t># Connect to the network</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("AT+COPS=1,2,23003\r\n")</a:t>
            </a:r>
          </a:p>
          <a:p>
            <a:endParaRPr lang="en-GB" sz="1600" b="0" dirty="0">
              <a:effectLst/>
              <a:latin typeface="Menlo" panose="020B0609030804020204" pitchFamily="49" charset="0"/>
            </a:endParaRPr>
          </a:p>
          <a:p>
            <a:endParaRPr lang="en-GB" sz="1600" dirty="0">
              <a:latin typeface="Menlo" panose="020B0609030804020204" pitchFamily="49" charset="0"/>
            </a:endParaRPr>
          </a:p>
          <a:p>
            <a:r>
              <a:rPr lang="en-GB" sz="1600" b="0" dirty="0">
                <a:effectLst/>
                <a:latin typeface="Menlo" panose="020B0609030804020204" pitchFamily="49" charset="0"/>
              </a:rPr>
              <a:t># Open socket</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f"AT+QIOPEN</a:t>
            </a:r>
            <a:r>
              <a:rPr lang="en-GB" sz="1600" b="1" dirty="0">
                <a:effectLst/>
                <a:latin typeface="Menlo" panose="020B0609030804020204" pitchFamily="49" charset="0"/>
              </a:rPr>
              <a:t>=1,1,\"UDP\",\"{_REMOTE_SERVER_IP_PROXY_}\",{_REMOTE_SERVER_PORT_PROXY_}\r\n")</a:t>
            </a:r>
          </a:p>
          <a:p>
            <a:endParaRPr lang="en-GB" sz="1600" b="0" dirty="0">
              <a:effectLst/>
              <a:latin typeface="Menlo" panose="020B0609030804020204" pitchFamily="49" charset="0"/>
            </a:endParaRPr>
          </a:p>
          <a:p>
            <a:endParaRPr lang="en-GB" sz="1600" dirty="0">
              <a:latin typeface="Menlo" panose="020B0609030804020204" pitchFamily="49" charset="0"/>
            </a:endParaRPr>
          </a:p>
          <a:p>
            <a:r>
              <a:rPr lang="en-GB" sz="1600" b="0" dirty="0">
                <a:effectLst/>
                <a:latin typeface="Menlo" panose="020B0609030804020204" pitchFamily="49" charset="0"/>
              </a:rPr>
              <a:t># Check network registration status using AT+CEREG?</a:t>
            </a:r>
          </a:p>
          <a:p>
            <a:r>
              <a:rPr lang="en-GB" sz="1600" b="1" dirty="0" err="1">
                <a:effectLst/>
                <a:latin typeface="Menlo" panose="020B0609030804020204" pitchFamily="49" charset="0"/>
              </a:rPr>
              <a:t>cereg_response</a:t>
            </a:r>
            <a:r>
              <a:rPr lang="en-GB" sz="1600" b="1" dirty="0">
                <a:effectLst/>
                <a:latin typeface="Menlo" panose="020B0609030804020204" pitchFamily="49" charset="0"/>
              </a:rPr>
              <a:t> = </a:t>
            </a:r>
            <a:r>
              <a:rPr lang="en-GB" sz="1600" b="1" dirty="0" err="1">
                <a:effectLst/>
                <a:latin typeface="Menlo" panose="020B0609030804020204" pitchFamily="49" charset="0"/>
              </a:rPr>
              <a:t>module.sendCommand</a:t>
            </a:r>
            <a:r>
              <a:rPr lang="en-GB" sz="1600" b="1" dirty="0">
                <a:effectLst/>
                <a:latin typeface="Menlo" panose="020B0609030804020204" pitchFamily="49" charset="0"/>
              </a:rPr>
              <a:t>("AT+CEREG?\r\n")</a:t>
            </a:r>
          </a:p>
          <a:p>
            <a:endParaRPr lang="en-GB" sz="1600" b="1" dirty="0">
              <a:latin typeface="Menlo" panose="020B0609030804020204" pitchFamily="49" charset="0"/>
            </a:endParaRPr>
          </a:p>
          <a:p>
            <a:endParaRPr lang="en-GB" sz="1600" b="1" dirty="0">
              <a:effectLst/>
              <a:latin typeface="Menlo" panose="020B0609030804020204" pitchFamily="49" charset="0"/>
            </a:endParaRPr>
          </a:p>
          <a:p>
            <a:r>
              <a:rPr lang="en-GB" sz="1600" b="0" dirty="0">
                <a:effectLst/>
                <a:latin typeface="Menlo" panose="020B0609030804020204" pitchFamily="49" charset="0"/>
              </a:rPr>
              <a:t># Enable PSM mode</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f"AT+CPSMS</a:t>
            </a:r>
            <a:r>
              <a:rPr lang="en-GB" sz="1600" b="1" dirty="0">
                <a:effectLst/>
                <a:latin typeface="Menlo" panose="020B0609030804020204" pitchFamily="49" charset="0"/>
              </a:rPr>
              <a:t>=1,,,\"00000100\",\"00001000\"\r\n") </a:t>
            </a:r>
          </a:p>
          <a:p>
            <a:r>
              <a:rPr lang="en-GB" sz="1600" b="0" dirty="0">
                <a:effectLst/>
                <a:latin typeface="Menlo" panose="020B0609030804020204" pitchFamily="49" charset="0"/>
              </a:rPr>
              <a:t># Period TAU = 40 min, Active time = 16 sec</a:t>
            </a:r>
          </a:p>
        </p:txBody>
      </p:sp>
      <p:pic>
        <p:nvPicPr>
          <p:cNvPr id="7" name="Picture 6" descr="A close up of a text&#10;&#10;Description automatically generated">
            <a:extLst>
              <a:ext uri="{FF2B5EF4-FFF2-40B4-BE49-F238E27FC236}">
                <a16:creationId xmlns:a16="http://schemas.microsoft.com/office/drawing/2014/main" id="{19B05EDD-A009-37FC-6390-37E3BD2C71A8}"/>
              </a:ext>
            </a:extLst>
          </p:cNvPr>
          <p:cNvPicPr>
            <a:picLocks noChangeAspect="1"/>
          </p:cNvPicPr>
          <p:nvPr/>
        </p:nvPicPr>
        <p:blipFill rotWithShape="1">
          <a:blip r:embed="rId3"/>
          <a:srcRect t="10529" r="11995" b="20113"/>
          <a:stretch/>
        </p:blipFill>
        <p:spPr>
          <a:xfrm>
            <a:off x="222657" y="2726422"/>
            <a:ext cx="2889660" cy="374367"/>
          </a:xfrm>
          <a:prstGeom prst="rect">
            <a:avLst/>
          </a:prstGeom>
        </p:spPr>
      </p:pic>
      <p:pic>
        <p:nvPicPr>
          <p:cNvPr id="10" name="Picture 9">
            <a:extLst>
              <a:ext uri="{FF2B5EF4-FFF2-40B4-BE49-F238E27FC236}">
                <a16:creationId xmlns:a16="http://schemas.microsoft.com/office/drawing/2014/main" id="{0988C70C-362F-988C-8540-366F192EBC3C}"/>
              </a:ext>
            </a:extLst>
          </p:cNvPr>
          <p:cNvPicPr>
            <a:picLocks noChangeAspect="1"/>
          </p:cNvPicPr>
          <p:nvPr/>
        </p:nvPicPr>
        <p:blipFill>
          <a:blip r:embed="rId4"/>
          <a:stretch>
            <a:fillRect/>
          </a:stretch>
        </p:blipFill>
        <p:spPr>
          <a:xfrm>
            <a:off x="260058" y="3953218"/>
            <a:ext cx="4750656" cy="369222"/>
          </a:xfrm>
          <a:prstGeom prst="rect">
            <a:avLst/>
          </a:prstGeom>
        </p:spPr>
      </p:pic>
    </p:spTree>
    <p:extLst>
      <p:ext uri="{BB962C8B-B14F-4D97-AF65-F5344CB8AC3E}">
        <p14:creationId xmlns:p14="http://schemas.microsoft.com/office/powerpoint/2010/main" val="100210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Code overview: GPS data (2/3)</a:t>
            </a:r>
          </a:p>
        </p:txBody>
      </p:sp>
      <p:pic>
        <p:nvPicPr>
          <p:cNvPr id="4" name="Content Placeholder 3" descr="A number on a white background&#10;&#10;Description automatically generated">
            <a:extLst>
              <a:ext uri="{FF2B5EF4-FFF2-40B4-BE49-F238E27FC236}">
                <a16:creationId xmlns:a16="http://schemas.microsoft.com/office/drawing/2014/main" id="{BE0A027B-31EC-7EB7-9AD9-DBF336F6CFDC}"/>
              </a:ext>
            </a:extLst>
          </p:cNvPr>
          <p:cNvPicPr>
            <a:picLocks noGrp="1" noChangeAspect="1"/>
          </p:cNvPicPr>
          <p:nvPr>
            <p:ph idx="1"/>
          </p:nvPr>
        </p:nvPicPr>
        <p:blipFill>
          <a:blip r:embed="rId2"/>
          <a:stretch>
            <a:fillRect/>
          </a:stretch>
        </p:blipFill>
        <p:spPr>
          <a:xfrm>
            <a:off x="251853" y="3287869"/>
            <a:ext cx="4781958" cy="700804"/>
          </a:xfrm>
        </p:spPr>
      </p:pic>
      <p:sp>
        <p:nvSpPr>
          <p:cNvPr id="6" name="TextBox 5">
            <a:extLst>
              <a:ext uri="{FF2B5EF4-FFF2-40B4-BE49-F238E27FC236}">
                <a16:creationId xmlns:a16="http://schemas.microsoft.com/office/drawing/2014/main" id="{CDBAC899-145A-B0A1-EFEC-36DAB4A7DBEF}"/>
              </a:ext>
            </a:extLst>
          </p:cNvPr>
          <p:cNvSpPr txBox="1"/>
          <p:nvPr/>
        </p:nvSpPr>
        <p:spPr>
          <a:xfrm>
            <a:off x="251853" y="991393"/>
            <a:ext cx="8824852" cy="2646878"/>
          </a:xfrm>
          <a:prstGeom prst="rect">
            <a:avLst/>
          </a:prstGeom>
          <a:noFill/>
        </p:spPr>
        <p:txBody>
          <a:bodyPr wrap="none" rtlCol="0">
            <a:spAutoFit/>
          </a:bodyPr>
          <a:lstStyle/>
          <a:p>
            <a:r>
              <a:rPr lang="en-GB" sz="1600" b="0" dirty="0">
                <a:effectLst/>
                <a:latin typeface="Menlo" panose="020B0609030804020204" pitchFamily="49" charset="0"/>
              </a:rPr>
              <a:t># Send message</a:t>
            </a:r>
          </a:p>
          <a:p>
            <a:r>
              <a:rPr lang="en-GB" sz="1600" b="0" dirty="0">
                <a:effectLst/>
                <a:latin typeface="Menlo" panose="020B0609030804020204" pitchFamily="49" charset="0"/>
              </a:rPr>
              <a:t>latitude, longitude = coordinates[a]</a:t>
            </a:r>
          </a:p>
          <a:p>
            <a:r>
              <a:rPr lang="en-GB" sz="1600" b="0" dirty="0" err="1">
                <a:effectLst/>
                <a:latin typeface="Menlo" panose="020B0609030804020204" pitchFamily="49" charset="0"/>
              </a:rPr>
              <a:t>gps_data_vector</a:t>
            </a:r>
            <a:r>
              <a:rPr lang="en-GB" sz="1600" b="0" dirty="0">
                <a:effectLst/>
                <a:latin typeface="Menlo" panose="020B0609030804020204" pitchFamily="49" charset="0"/>
              </a:rPr>
              <a:t> = f"\"latitude\":{latitude},\"longitude\":{longitude}"</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f"AT+QISEND</a:t>
            </a:r>
            <a:r>
              <a:rPr lang="en-GB" sz="1600" b="1" dirty="0">
                <a:effectLst/>
                <a:latin typeface="Menlo" panose="020B0609030804020204" pitchFamily="49" charset="0"/>
              </a:rPr>
              <a:t>=1,{</a:t>
            </a:r>
            <a:r>
              <a:rPr lang="en-GB" sz="1600" b="1" dirty="0" err="1">
                <a:effectLst/>
                <a:latin typeface="Menlo" panose="020B0609030804020204" pitchFamily="49" charset="0"/>
              </a:rPr>
              <a:t>len</a:t>
            </a:r>
            <a:r>
              <a:rPr lang="en-GB" sz="1600" b="1" dirty="0">
                <a:effectLst/>
                <a:latin typeface="Menlo" panose="020B0609030804020204" pitchFamily="49" charset="0"/>
              </a:rPr>
              <a:t>(</a:t>
            </a:r>
            <a:r>
              <a:rPr lang="en-GB" sz="1600" b="1" dirty="0" err="1">
                <a:effectLst/>
                <a:latin typeface="Menlo" panose="020B0609030804020204" pitchFamily="49" charset="0"/>
              </a:rPr>
              <a:t>gps_data_vector</a:t>
            </a:r>
            <a:r>
              <a:rPr lang="en-GB" sz="1600" b="1" dirty="0">
                <a:effectLst/>
                <a:latin typeface="Menlo" panose="020B0609030804020204" pitchFamily="49" charset="0"/>
              </a:rPr>
              <a:t>)}\r\n")</a:t>
            </a:r>
          </a:p>
          <a:p>
            <a:r>
              <a:rPr lang="en-GB" sz="1600" b="0" dirty="0" err="1">
                <a:effectLst/>
                <a:latin typeface="Menlo" panose="020B0609030804020204" pitchFamily="49" charset="0"/>
              </a:rPr>
              <a:t>time.sleep</a:t>
            </a:r>
            <a:r>
              <a:rPr lang="en-GB" sz="1600" b="0" dirty="0">
                <a:effectLst/>
                <a:latin typeface="Menlo" panose="020B0609030804020204" pitchFamily="49" charset="0"/>
              </a:rPr>
              <a:t>(2)</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gps_data_vector</a:t>
            </a:r>
            <a:r>
              <a:rPr lang="en-GB" sz="1600" b="1" dirty="0">
                <a:effectLst/>
                <a:latin typeface="Menlo" panose="020B0609030804020204" pitchFamily="49" charset="0"/>
              </a:rPr>
              <a:t> + "\r\n")</a:t>
            </a:r>
          </a:p>
          <a:p>
            <a:r>
              <a:rPr lang="en-GB" sz="1600" b="0" dirty="0">
                <a:effectLst/>
                <a:latin typeface="Menlo" panose="020B0609030804020204" pitchFamily="49" charset="0"/>
              </a:rPr>
              <a:t>a = a + 1</a:t>
            </a:r>
          </a:p>
          <a:p>
            <a:r>
              <a:rPr lang="en-GB" sz="1600" b="0" dirty="0">
                <a:effectLst/>
                <a:latin typeface="Menlo" panose="020B0609030804020204" pitchFamily="49" charset="0"/>
              </a:rPr>
              <a:t>if a == </a:t>
            </a:r>
            <a:r>
              <a:rPr lang="en-GB" sz="1600" b="0" dirty="0" err="1">
                <a:effectLst/>
                <a:latin typeface="Menlo" panose="020B0609030804020204" pitchFamily="49" charset="0"/>
              </a:rPr>
              <a:t>coordinates_num</a:t>
            </a:r>
            <a:r>
              <a:rPr lang="en-GB" sz="1600" b="0" dirty="0">
                <a:effectLst/>
                <a:latin typeface="Menlo" panose="020B0609030804020204" pitchFamily="49" charset="0"/>
              </a:rPr>
              <a:t>:</a:t>
            </a:r>
          </a:p>
          <a:p>
            <a:r>
              <a:rPr lang="en-GB" sz="1600" b="0" dirty="0">
                <a:effectLst/>
                <a:latin typeface="Menlo" panose="020B0609030804020204" pitchFamily="49" charset="0"/>
              </a:rPr>
              <a:t>a = 0</a:t>
            </a:r>
          </a:p>
          <a:p>
            <a:endParaRPr lang="en-US" dirty="0"/>
          </a:p>
        </p:txBody>
      </p:sp>
      <p:sp>
        <p:nvSpPr>
          <p:cNvPr id="7" name="TextBox 6">
            <a:extLst>
              <a:ext uri="{FF2B5EF4-FFF2-40B4-BE49-F238E27FC236}">
                <a16:creationId xmlns:a16="http://schemas.microsoft.com/office/drawing/2014/main" id="{F34D43B5-EF4A-ED27-4FD8-73140ED467D7}"/>
              </a:ext>
            </a:extLst>
          </p:cNvPr>
          <p:cNvSpPr txBox="1"/>
          <p:nvPr/>
        </p:nvSpPr>
        <p:spPr>
          <a:xfrm>
            <a:off x="251853" y="4253824"/>
            <a:ext cx="8640294"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GPS Issue: </a:t>
            </a:r>
          </a:p>
          <a:p>
            <a:r>
              <a:rPr lang="en-US" dirty="0">
                <a:latin typeface="Calibri" panose="020F0502020204030204" pitchFamily="34" charset="0"/>
                <a:cs typeface="Calibri" panose="020F0502020204030204" pitchFamily="34" charset="0"/>
              </a:rPr>
              <a:t>We couldn’t use the GPS module BG77 (we tried, but every time we request coordinates, it returns an error that the GPS service isn’t available). We also wanted to use an external GPS module, but for UART communication with this sensor, we would have to solder the output of BG77 on the board.</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=&gt;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We decided to use an array of pre-generated GPS data, which can be further replaced</a:t>
            </a:r>
          </a:p>
        </p:txBody>
      </p:sp>
    </p:spTree>
    <p:extLst>
      <p:ext uri="{BB962C8B-B14F-4D97-AF65-F5344CB8AC3E}">
        <p14:creationId xmlns:p14="http://schemas.microsoft.com/office/powerpoint/2010/main" val="111543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Code overview: RX mode (3/3)</a:t>
            </a:r>
          </a:p>
        </p:txBody>
      </p:sp>
      <p:sp>
        <p:nvSpPr>
          <p:cNvPr id="3" name="Content Placeholder 2">
            <a:extLst>
              <a:ext uri="{FF2B5EF4-FFF2-40B4-BE49-F238E27FC236}">
                <a16:creationId xmlns:a16="http://schemas.microsoft.com/office/drawing/2014/main" id="{148A7FAB-5124-6C8B-3C43-2124827EF745}"/>
              </a:ext>
            </a:extLst>
          </p:cNvPr>
          <p:cNvSpPr>
            <a:spLocks noGrp="1"/>
          </p:cNvSpPr>
          <p:nvPr>
            <p:ph idx="1"/>
          </p:nvPr>
        </p:nvSpPr>
        <p:spPr>
          <a:xfrm>
            <a:off x="293090" y="1179673"/>
            <a:ext cx="8070733" cy="4340283"/>
          </a:xfrm>
        </p:spPr>
        <p:txBody>
          <a:bodyPr>
            <a:noAutofit/>
          </a:bodyPr>
          <a:lstStyle/>
          <a:p>
            <a:pPr marL="0" indent="0">
              <a:buNone/>
            </a:pPr>
            <a:r>
              <a:rPr lang="en-GB" sz="1600" b="1" dirty="0">
                <a:effectLst/>
                <a:latin typeface="Menlo" panose="020B0609030804020204" pitchFamily="49" charset="0"/>
              </a:rPr>
              <a:t>message = </a:t>
            </a:r>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f"AT+QIRD</a:t>
            </a:r>
            <a:r>
              <a:rPr lang="en-GB" sz="1600" b="1" dirty="0">
                <a:effectLst/>
                <a:latin typeface="Menlo" panose="020B0609030804020204" pitchFamily="49" charset="0"/>
              </a:rPr>
              <a:t>=1\r\n")</a:t>
            </a:r>
          </a:p>
          <a:p>
            <a:pPr marL="0" indent="0">
              <a:buNone/>
            </a:pPr>
            <a:r>
              <a:rPr lang="en-GB" sz="1600" b="0" dirty="0" err="1">
                <a:effectLst/>
                <a:latin typeface="Menlo" panose="020B0609030804020204" pitchFamily="49" charset="0"/>
              </a:rPr>
              <a:t>splt_message</a:t>
            </a:r>
            <a:r>
              <a:rPr lang="en-GB" sz="1600" b="0" dirty="0">
                <a:effectLst/>
                <a:latin typeface="Menlo" panose="020B0609030804020204" pitchFamily="49" charset="0"/>
              </a:rPr>
              <a:t> = </a:t>
            </a:r>
            <a:r>
              <a:rPr lang="en-GB" sz="1600" b="0" dirty="0" err="1">
                <a:effectLst/>
                <a:latin typeface="Menlo" panose="020B0609030804020204" pitchFamily="49" charset="0"/>
              </a:rPr>
              <a:t>message.split</a:t>
            </a:r>
            <a:r>
              <a:rPr lang="en-GB" sz="1600" b="0" dirty="0">
                <a:effectLst/>
                <a:latin typeface="Menlo" panose="020B0609030804020204" pitchFamily="49" charset="0"/>
              </a:rPr>
              <a:t>(",")</a:t>
            </a:r>
          </a:p>
          <a:p>
            <a:pPr marL="0" indent="0">
              <a:buNone/>
            </a:pPr>
            <a:r>
              <a:rPr lang="en-GB" sz="1600" b="0" dirty="0">
                <a:effectLst/>
                <a:latin typeface="Menlo" panose="020B0609030804020204" pitchFamily="49" charset="0"/>
              </a:rPr>
              <a:t>if </a:t>
            </a:r>
            <a:r>
              <a:rPr lang="en-GB" sz="1600" b="0" dirty="0" err="1">
                <a:effectLst/>
                <a:latin typeface="Menlo" panose="020B0609030804020204" pitchFamily="49" charset="0"/>
              </a:rPr>
              <a:t>len</a:t>
            </a:r>
            <a:r>
              <a:rPr lang="en-GB" sz="1600" b="0" dirty="0">
                <a:effectLst/>
                <a:latin typeface="Menlo" panose="020B0609030804020204" pitchFamily="49" charset="0"/>
              </a:rPr>
              <a:t>(</a:t>
            </a:r>
            <a:r>
              <a:rPr lang="en-GB" sz="1600" b="0" dirty="0" err="1">
                <a:effectLst/>
                <a:latin typeface="Menlo" panose="020B0609030804020204" pitchFamily="49" charset="0"/>
              </a:rPr>
              <a:t>splt_message</a:t>
            </a:r>
            <a:r>
              <a:rPr lang="en-GB" sz="1600" b="0" dirty="0">
                <a:effectLst/>
                <a:latin typeface="Menlo" panose="020B0609030804020204" pitchFamily="49" charset="0"/>
              </a:rPr>
              <a:t>) == 2: </a:t>
            </a:r>
          </a:p>
          <a:p>
            <a:pPr marL="0" indent="0">
              <a:buNone/>
            </a:pPr>
            <a:r>
              <a:rPr lang="en-GB" sz="1600" b="0" dirty="0">
                <a:effectLst/>
                <a:latin typeface="Menlo" panose="020B0609030804020204" pitchFamily="49" charset="0"/>
              </a:rPr>
              <a:t>  if </a:t>
            </a:r>
            <a:r>
              <a:rPr lang="en-GB" sz="1600" b="0" dirty="0" err="1">
                <a:effectLst/>
                <a:latin typeface="Menlo" panose="020B0609030804020204" pitchFamily="49" charset="0"/>
              </a:rPr>
              <a:t>splt_message</a:t>
            </a:r>
            <a:r>
              <a:rPr lang="en-GB" sz="1600" b="0" dirty="0">
                <a:effectLst/>
                <a:latin typeface="Menlo" panose="020B0609030804020204" pitchFamily="49" charset="0"/>
              </a:rPr>
              <a:t>[1] == "True\r\n\r\</a:t>
            </a:r>
            <a:r>
              <a:rPr lang="en-GB" sz="1600" b="0" dirty="0" err="1">
                <a:effectLst/>
                <a:latin typeface="Menlo" panose="020B0609030804020204" pitchFamily="49" charset="0"/>
              </a:rPr>
              <a:t>nOK</a:t>
            </a:r>
            <a:r>
              <a:rPr lang="en-GB" sz="1600" b="0" dirty="0">
                <a:effectLst/>
                <a:latin typeface="Menlo" panose="020B0609030804020204" pitchFamily="49" charset="0"/>
              </a:rPr>
              <a:t>":</a:t>
            </a:r>
          </a:p>
          <a:p>
            <a:pPr marL="0" indent="0">
              <a:buNone/>
            </a:pPr>
            <a:r>
              <a:rPr lang="en-GB" sz="1600" b="0" dirty="0">
                <a:effectLst/>
                <a:latin typeface="Menlo" panose="020B0609030804020204" pitchFamily="49" charset="0"/>
              </a:rPr>
              <a:t>    </a:t>
            </a:r>
            <a:r>
              <a:rPr lang="en-GB" sz="1600" b="1" dirty="0">
                <a:effectLst/>
                <a:latin typeface="Menlo" panose="020B0609030804020204" pitchFamily="49" charset="0"/>
              </a:rPr>
              <a:t>_SENDING_INTERVAL_ = _SENDING_INTERVAL_T_</a:t>
            </a:r>
          </a:p>
          <a:p>
            <a:pPr marL="0" indent="0">
              <a:buNone/>
            </a:pPr>
            <a:r>
              <a:rPr lang="en-GB" sz="1600" b="0" dirty="0">
                <a:effectLst/>
                <a:latin typeface="Menlo" panose="020B0609030804020204" pitchFamily="49" charset="0"/>
              </a:rPr>
              <a:t>    message = "Switch set to ON position"</a:t>
            </a:r>
          </a:p>
          <a:p>
            <a:pPr marL="0" indent="0">
              <a:buNone/>
            </a:pPr>
            <a:r>
              <a:rPr lang="en-GB" sz="1600" b="0" dirty="0">
                <a:effectLst/>
                <a:latin typeface="Menlo" panose="020B0609030804020204" pitchFamily="49" charset="0"/>
              </a:rPr>
              <a:t>  </a:t>
            </a:r>
            <a:r>
              <a:rPr lang="en-GB" sz="1600" b="0" dirty="0" err="1">
                <a:effectLst/>
                <a:latin typeface="Menlo" panose="020B0609030804020204" pitchFamily="49" charset="0"/>
              </a:rPr>
              <a:t>elif</a:t>
            </a:r>
            <a:r>
              <a:rPr lang="en-GB" sz="1600" b="0" dirty="0">
                <a:effectLst/>
                <a:latin typeface="Menlo" panose="020B0609030804020204" pitchFamily="49" charset="0"/>
              </a:rPr>
              <a:t> </a:t>
            </a:r>
            <a:r>
              <a:rPr lang="en-GB" sz="1600" b="0" dirty="0" err="1">
                <a:effectLst/>
                <a:latin typeface="Menlo" panose="020B0609030804020204" pitchFamily="49" charset="0"/>
              </a:rPr>
              <a:t>splt_message</a:t>
            </a:r>
            <a:r>
              <a:rPr lang="en-GB" sz="1600" b="0" dirty="0">
                <a:effectLst/>
                <a:latin typeface="Menlo" panose="020B0609030804020204" pitchFamily="49" charset="0"/>
              </a:rPr>
              <a:t>[1] == "False\r\n\r\</a:t>
            </a:r>
            <a:r>
              <a:rPr lang="en-GB" sz="1600" b="0" dirty="0" err="1">
                <a:effectLst/>
                <a:latin typeface="Menlo" panose="020B0609030804020204" pitchFamily="49" charset="0"/>
              </a:rPr>
              <a:t>nOK</a:t>
            </a:r>
            <a:r>
              <a:rPr lang="en-GB" sz="1600" b="0" dirty="0">
                <a:effectLst/>
                <a:latin typeface="Menlo" panose="020B0609030804020204" pitchFamily="49" charset="0"/>
              </a:rPr>
              <a:t>":</a:t>
            </a:r>
          </a:p>
          <a:p>
            <a:pPr marL="0" indent="0">
              <a:buNone/>
            </a:pPr>
            <a:r>
              <a:rPr lang="en-GB" sz="1600" b="0" dirty="0">
                <a:effectLst/>
                <a:latin typeface="Menlo" panose="020B0609030804020204" pitchFamily="49" charset="0"/>
              </a:rPr>
              <a:t>    </a:t>
            </a:r>
            <a:r>
              <a:rPr lang="en-GB" sz="1600" b="1" dirty="0">
                <a:effectLst/>
                <a:latin typeface="Menlo" panose="020B0609030804020204" pitchFamily="49" charset="0"/>
              </a:rPr>
              <a:t>_SENDING_INTERVAL_ = _SENDING_INTERVAL_F_</a:t>
            </a:r>
          </a:p>
          <a:p>
            <a:pPr marL="0" indent="0">
              <a:buNone/>
            </a:pPr>
            <a:r>
              <a:rPr lang="en-GB" sz="1600" b="0" dirty="0">
                <a:effectLst/>
                <a:latin typeface="Menlo" panose="020B0609030804020204" pitchFamily="49" charset="0"/>
              </a:rPr>
              <a:t>    message = "Switch set to OFF position"</a:t>
            </a:r>
          </a:p>
          <a:p>
            <a:pPr marL="0" indent="0">
              <a:buNone/>
            </a:pPr>
            <a:r>
              <a:rPr lang="en-GB" sz="1600" b="0" dirty="0">
                <a:effectLst/>
                <a:latin typeface="Menlo" panose="020B0609030804020204" pitchFamily="49" charset="0"/>
              </a:rPr>
              <a:t>  else:</a:t>
            </a:r>
          </a:p>
          <a:p>
            <a:pPr marL="0" indent="0">
              <a:buNone/>
            </a:pPr>
            <a:r>
              <a:rPr lang="en-GB" sz="1600" b="0" dirty="0">
                <a:effectLst/>
                <a:latin typeface="Menlo" panose="020B0609030804020204" pitchFamily="49" charset="0"/>
              </a:rPr>
              <a:t>    message = "Not a expected response."</a:t>
            </a:r>
          </a:p>
          <a:p>
            <a:pPr marL="0" indent="0">
              <a:buNone/>
            </a:pPr>
            <a:r>
              <a:rPr lang="en-GB" sz="1600" b="0" dirty="0">
                <a:effectLst/>
                <a:latin typeface="Menlo" panose="020B0609030804020204" pitchFamily="49" charset="0"/>
              </a:rPr>
              <a:t>else:</a:t>
            </a:r>
          </a:p>
          <a:p>
            <a:pPr marL="0" indent="0">
              <a:buNone/>
            </a:pPr>
            <a:r>
              <a:rPr lang="en-GB" sz="1600" b="0" dirty="0">
                <a:effectLst/>
                <a:latin typeface="Menlo" panose="020B0609030804020204" pitchFamily="49" charset="0"/>
              </a:rPr>
              <a:t>  message = "No Change"</a:t>
            </a:r>
          </a:p>
          <a:p>
            <a:endParaRPr lang="en-US" sz="1600" dirty="0"/>
          </a:p>
        </p:txBody>
      </p:sp>
      <p:pic>
        <p:nvPicPr>
          <p:cNvPr id="4" name="Picture 3" descr="A close up of a white background&#10;&#10;Description automatically generated">
            <a:extLst>
              <a:ext uri="{FF2B5EF4-FFF2-40B4-BE49-F238E27FC236}">
                <a16:creationId xmlns:a16="http://schemas.microsoft.com/office/drawing/2014/main" id="{EAE3DAAB-1C14-DFD3-3EDF-F32B5A4F7E24}"/>
              </a:ext>
            </a:extLst>
          </p:cNvPr>
          <p:cNvPicPr>
            <a:picLocks noChangeAspect="1"/>
          </p:cNvPicPr>
          <p:nvPr/>
        </p:nvPicPr>
        <p:blipFill>
          <a:blip r:embed="rId2"/>
          <a:stretch>
            <a:fillRect/>
          </a:stretch>
        </p:blipFill>
        <p:spPr>
          <a:xfrm>
            <a:off x="6496109" y="1550957"/>
            <a:ext cx="2085828" cy="760090"/>
          </a:xfrm>
          <a:prstGeom prst="rect">
            <a:avLst/>
          </a:prstGeom>
          <a:ln>
            <a:solidFill>
              <a:schemeClr val="tx1"/>
            </a:solidFill>
          </a:ln>
        </p:spPr>
      </p:pic>
      <p:pic>
        <p:nvPicPr>
          <p:cNvPr id="6" name="Picture 5" descr="A black text on a white background&#10;&#10;Description automatically generated">
            <a:extLst>
              <a:ext uri="{FF2B5EF4-FFF2-40B4-BE49-F238E27FC236}">
                <a16:creationId xmlns:a16="http://schemas.microsoft.com/office/drawing/2014/main" id="{E8889924-5761-8389-9C0C-483B4A88E5F6}"/>
              </a:ext>
            </a:extLst>
          </p:cNvPr>
          <p:cNvPicPr>
            <a:picLocks noChangeAspect="1"/>
          </p:cNvPicPr>
          <p:nvPr/>
        </p:nvPicPr>
        <p:blipFill>
          <a:blip r:embed="rId3"/>
          <a:stretch>
            <a:fillRect/>
          </a:stretch>
        </p:blipFill>
        <p:spPr>
          <a:xfrm>
            <a:off x="6496109" y="2601750"/>
            <a:ext cx="2085828" cy="572063"/>
          </a:xfrm>
          <a:prstGeom prst="rect">
            <a:avLst/>
          </a:prstGeom>
          <a:ln>
            <a:solidFill>
              <a:schemeClr val="tx1"/>
            </a:solidFill>
          </a:ln>
        </p:spPr>
      </p:pic>
      <p:pic>
        <p:nvPicPr>
          <p:cNvPr id="9" name="Picture 8" descr="A close up of a sign&#10;&#10;Description automatically generated with medium confidence">
            <a:extLst>
              <a:ext uri="{FF2B5EF4-FFF2-40B4-BE49-F238E27FC236}">
                <a16:creationId xmlns:a16="http://schemas.microsoft.com/office/drawing/2014/main" id="{5A8A1A85-9633-33F5-9DFA-C4B7758D8FEC}"/>
              </a:ext>
            </a:extLst>
          </p:cNvPr>
          <p:cNvPicPr>
            <a:picLocks noChangeAspect="1"/>
          </p:cNvPicPr>
          <p:nvPr/>
        </p:nvPicPr>
        <p:blipFill rotWithShape="1">
          <a:blip r:embed="rId4"/>
          <a:srcRect l="3475"/>
          <a:stretch/>
        </p:blipFill>
        <p:spPr>
          <a:xfrm>
            <a:off x="6496110" y="3452051"/>
            <a:ext cx="2085828" cy="600252"/>
          </a:xfrm>
          <a:prstGeom prst="rect">
            <a:avLst/>
          </a:prstGeom>
          <a:ln>
            <a:solidFill>
              <a:schemeClr val="tx1"/>
            </a:solidFill>
          </a:ln>
        </p:spPr>
      </p:pic>
      <p:sp>
        <p:nvSpPr>
          <p:cNvPr id="10" name="TextBox 9">
            <a:extLst>
              <a:ext uri="{FF2B5EF4-FFF2-40B4-BE49-F238E27FC236}">
                <a16:creationId xmlns:a16="http://schemas.microsoft.com/office/drawing/2014/main" id="{373EB442-1E37-E183-FCA8-E179F21CCF20}"/>
              </a:ext>
            </a:extLst>
          </p:cNvPr>
          <p:cNvSpPr txBox="1"/>
          <p:nvPr/>
        </p:nvSpPr>
        <p:spPr>
          <a:xfrm>
            <a:off x="5991345" y="4225474"/>
            <a:ext cx="3095355" cy="1754326"/>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RX Issue: </a:t>
            </a:r>
          </a:p>
          <a:p>
            <a:r>
              <a:rPr lang="en-US" dirty="0">
                <a:latin typeface="Calibri" panose="020F0502020204030204" pitchFamily="34" charset="0"/>
                <a:cs typeface="Calibri" panose="020F0502020204030204" pitchFamily="34" charset="0"/>
              </a:rPr>
              <a:t>There is a one-message delay in the communication </a:t>
            </a:r>
          </a:p>
          <a:p>
            <a:r>
              <a:rPr lang="en-US" b="1" dirty="0">
                <a:latin typeface="Calibri" panose="020F0502020204030204" pitchFamily="34" charset="0"/>
                <a:cs typeface="Calibri" panose="020F0502020204030204" pitchFamily="34" charset="0"/>
              </a:rPr>
              <a:t>=&gt;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Changing the mode of transmitting the location isn’t instant</a:t>
            </a:r>
          </a:p>
        </p:txBody>
      </p:sp>
    </p:spTree>
    <p:extLst>
      <p:ext uri="{BB962C8B-B14F-4D97-AF65-F5344CB8AC3E}">
        <p14:creationId xmlns:p14="http://schemas.microsoft.com/office/powerpoint/2010/main" val="303133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3691647-5689-3824-5EA7-8DCA900C3CF0}"/>
              </a:ext>
            </a:extLst>
          </p:cNvPr>
          <p:cNvPicPr>
            <a:picLocks noGrp="1" noChangeAspect="1"/>
          </p:cNvPicPr>
          <p:nvPr>
            <p:ph idx="1"/>
          </p:nvPr>
        </p:nvPicPr>
        <p:blipFill rotWithShape="1">
          <a:blip r:embed="rId2"/>
          <a:srcRect t="7994"/>
          <a:stretch/>
        </p:blipFill>
        <p:spPr>
          <a:xfrm>
            <a:off x="628650" y="1549420"/>
            <a:ext cx="7882740" cy="4079593"/>
          </a:xfrm>
        </p:spPr>
      </p:pic>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Calibri" panose="020F0502020204030204" pitchFamily="34" charset="0"/>
                <a:cs typeface="Calibri" panose="020F0502020204030204" pitchFamily="34" charset="0"/>
              </a:rPr>
              <a:t>ThingsBoard</a:t>
            </a:r>
            <a:r>
              <a:rPr lang="en-US" dirty="0">
                <a:latin typeface="Calibri" panose="020F0502020204030204" pitchFamily="34" charset="0"/>
                <a:cs typeface="Calibri" panose="020F0502020204030204" pitchFamily="34" charset="0"/>
              </a:rPr>
              <a:t> dashboard</a:t>
            </a:r>
          </a:p>
        </p:txBody>
      </p:sp>
    </p:spTree>
    <p:extLst>
      <p:ext uri="{BB962C8B-B14F-4D97-AF65-F5344CB8AC3E}">
        <p14:creationId xmlns:p14="http://schemas.microsoft.com/office/powerpoint/2010/main" val="25396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Video demonstration</a:t>
            </a:r>
          </a:p>
        </p:txBody>
      </p:sp>
      <p:pic>
        <p:nvPicPr>
          <p:cNvPr id="2" name="demo">
            <a:hlinkClick r:id="" action="ppaction://media"/>
            <a:extLst>
              <a:ext uri="{FF2B5EF4-FFF2-40B4-BE49-F238E27FC236}">
                <a16:creationId xmlns:a16="http://schemas.microsoft.com/office/drawing/2014/main" id="{C0E85DD0-B168-EF1E-1744-1D5D3F4C16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41" y="1160856"/>
            <a:ext cx="8749717" cy="4921716"/>
          </a:xfrm>
          <a:prstGeom prst="rect">
            <a:avLst/>
          </a:prstGeom>
        </p:spPr>
      </p:pic>
    </p:spTree>
    <p:extLst>
      <p:ext uri="{BB962C8B-B14F-4D97-AF65-F5344CB8AC3E}">
        <p14:creationId xmlns:p14="http://schemas.microsoft.com/office/powerpoint/2010/main" val="387179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62</TotalTime>
  <Words>782</Words>
  <Application>Microsoft Macintosh PowerPoint</Application>
  <PresentationFormat>On-screen Show (4:3)</PresentationFormat>
  <Paragraphs>84</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Calibri</vt:lpstr>
      <vt:lpstr>Menlo</vt:lpstr>
      <vt:lpstr>System Font Regular</vt:lpstr>
      <vt:lpstr>Office Theme</vt:lpstr>
      <vt:lpstr>GPS Tracker</vt:lpstr>
      <vt:lpstr>Task statement</vt:lpstr>
      <vt:lpstr>Technology overview</vt:lpstr>
      <vt:lpstr>Protocol overview</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Semenov Dmitrii (240689)</dc:creator>
  <cp:lastModifiedBy>Dmitrii Semenov</cp:lastModifiedBy>
  <cp:revision>16</cp:revision>
  <dcterms:created xsi:type="dcterms:W3CDTF">2024-04-23T12:24:22Z</dcterms:created>
  <dcterms:modified xsi:type="dcterms:W3CDTF">2024-04-24T16:58:39Z</dcterms:modified>
</cp:coreProperties>
</file>